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59ED8A-85CA-409F-3EE0-7304E305C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6DA45-3959-F08C-3C59-DCDB18CFC2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EDED1A-9612-271D-7A25-FB8B33EFD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65199E-8679-9562-ECF7-1C34B9605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D6C786-F041-2363-745B-17E82D6D8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127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A51497-756D-5B4F-6ABB-75F0585AC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D67F805-814E-4253-5CCF-21E495606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697B94B-C7E2-36A6-7986-FE6A30CDC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657A96-CAE4-D20B-DB99-B2B9F258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2BF3EE-4DB5-E15C-AA4E-2C68951FA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649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0DA47D3-7012-ACB6-DD57-2556C3AC7E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D08264F-C978-B20C-CD8D-72D6B4747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D02200-A03F-9F97-FAD1-521BFEEC9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7C41BA-0EAF-3B57-7B39-79E7CE90D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763C38-29A5-78C5-2A71-80C9EF8D8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25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06AC46-67F1-F047-3E88-92FA378B8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29F7D7-CB12-133D-0D83-56F75E743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2052A2-7C96-C0C3-7F30-8DBA13692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D32E04-072E-29BF-28A8-19751A40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2FEE87-C1CE-A153-8FD1-EC8B1617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617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62AE0F-7F39-CADE-98B2-7D820307B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D96ED6-0BF2-9186-11CE-6750FC977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728C95-7216-F7B1-9685-761967F6D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93CCD3-3DCD-2F28-7A14-52DF9EC1F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112DE7-0FA1-D031-F5F1-793F9EDBB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101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1D99C8-DD48-60B8-0A08-303797504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D0825A-F7FC-F537-2778-89324ED92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C8A50A-B6EF-9D7E-EA8A-AA9274BA8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A2601-6460-C38F-1462-4E3D3E079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9B01604-1765-0080-07A3-483653A7E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97D5D3-E037-5B24-67EF-BEACEAB4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960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DB40B2-95EA-8AAC-4AE2-793A561B4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6847D58-F887-60C8-06F7-86DCA43F3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C5E25A-A818-3EAE-3216-8FA01DBC2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E3C09CE-99F9-5EAC-9646-55A1BA61D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B00EA6E-9B2C-E263-60DE-7C1057766D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7BDCE7F-62B8-DD0D-107E-EA594AD4E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633E63C-7C9D-C25E-F3C3-AFE62FB2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6BF6281-82CB-5D9E-12A9-C04F9AECC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955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3ED3BA-691B-EB71-EF9D-AF353B8A6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94AB7C2-AB81-8D17-995B-250416F13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0893A32-7AFD-7600-3CEE-F539C0627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DFC5371-44A2-FFF5-6E90-B20E46E1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224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79DB6F0-923C-FDCC-07D5-5168DF892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CB60837-C790-AD79-A5A3-B2A33F123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BFFCB2-7ADA-374D-835F-4A0BCA99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940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747DBA-7056-1F4F-1AC6-9C330C15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FD8815-58B8-4A2B-C991-56DC54309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0D55EEB-1951-18E8-667C-B1A03955D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A78C57-C835-4AF1-C7E6-597F88647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08E1BD8-26FF-BB8B-AED4-EC905A1D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2F11C83-7894-9938-B82C-CDE73802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10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7EE619-C9AA-FEE1-9015-635D5A99B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C1F966F-0EB0-917F-97F1-973FAEB304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6BB0C6-D70B-CDA7-3E7F-CF3ADC276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EB231D-19D8-9A5E-7F20-D48346A6F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7638C89-EF50-2B58-AA07-21FF22D76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6426170-4E5E-0262-E2B3-C45A7EF29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773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2E84661-A0A0-B4DD-898B-BDBA0CC87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1444206-8C92-6194-7A97-EBDD8AE0F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DBF5A46-6C1F-4CAA-8078-77E33686B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3E3FBA-5829-42C9-9A60-BBB107A08A02}" type="datetimeFigureOut">
              <a:rPr lang="sv-SE" smtClean="0"/>
              <a:t>2024-09-24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B6E634-2012-186C-302C-F58066982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C21603-0266-67AC-F1F8-47A6D33F0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50F505-0160-4EC5-9073-05E8BFCF68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144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604886-5DE1-ED32-4B98-0E04D68260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Ledningssystem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8724FA-2758-1D0F-15C2-6D6C6C664C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OptiCell Solutions AB</a:t>
            </a: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EACFE85-567E-059A-80B4-CFE2D73B8D02}"/>
              </a:ext>
            </a:extLst>
          </p:cNvPr>
          <p:cNvSpPr txBox="1"/>
          <p:nvPr/>
        </p:nvSpPr>
        <p:spPr>
          <a:xfrm>
            <a:off x="7249886" y="6259286"/>
            <a:ext cx="2913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Jarmo Henriksson juni 2024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9814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34419F-0517-6511-1ACC-CEA5C1DCC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71" y="365125"/>
            <a:ext cx="10515600" cy="1325563"/>
          </a:xfrm>
        </p:spPr>
        <p:txBody>
          <a:bodyPr/>
          <a:lstStyle/>
          <a:p>
            <a:r>
              <a:rPr lang="sv-SE" dirty="0"/>
              <a:t>			Behörigheter (körkort)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6FD9E7E-83CC-34F3-9E47-CC626BAA5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792968"/>
            <a:ext cx="10515600" cy="4351338"/>
          </a:xfrm>
        </p:spPr>
        <p:txBody>
          <a:bodyPr/>
          <a:lstStyle/>
          <a:p>
            <a:r>
              <a:rPr lang="sv-SE" sz="2800" dirty="0"/>
              <a:t>Ska finnas </a:t>
            </a:r>
            <a:r>
              <a:rPr lang="sv-SE" dirty="0"/>
              <a:t>för behandlingar och analyser</a:t>
            </a:r>
            <a:endParaRPr lang="sv-SE" sz="2800" dirty="0"/>
          </a:p>
          <a:p>
            <a:r>
              <a:rPr lang="sv-SE" sz="2800" dirty="0"/>
              <a:t>Behörighet är en förutsättning för att få arbeta självständigt</a:t>
            </a:r>
          </a:p>
          <a:p>
            <a:r>
              <a:rPr lang="sv-SE" sz="2800" dirty="0"/>
              <a:t>Behörigheten får du, när du och din handledare </a:t>
            </a:r>
            <a:br>
              <a:rPr lang="sv-SE" sz="2800" dirty="0"/>
            </a:br>
            <a:r>
              <a:rPr lang="sv-SE" sz="2800" dirty="0"/>
              <a:t>är överens om att du kan utföra momentet</a:t>
            </a:r>
          </a:p>
          <a:p>
            <a:r>
              <a:rPr lang="sv-SE" sz="2800" dirty="0"/>
              <a:t>Behörigheten skickas och besvaras via e-post</a:t>
            </a:r>
          </a:p>
          <a:p>
            <a:r>
              <a:rPr lang="sv-SE" sz="2800" dirty="0"/>
              <a:t>Det är medarbetarens ansvar att hålla sig uppdaterad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3654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06B25A-8671-5E3A-76E9-BDD0A4AEF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	Avvikelser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865CA0-1CD6-0A9F-A6A8-3796F02E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945368"/>
            <a:ext cx="10189029" cy="2136775"/>
          </a:xfrm>
        </p:spPr>
        <p:txBody>
          <a:bodyPr/>
          <a:lstStyle/>
          <a:p>
            <a:r>
              <a:rPr lang="sv-SE" dirty="0"/>
              <a:t>Det ska finnas rutiner för avvikelsehantering (</a:t>
            </a:r>
            <a:r>
              <a:rPr lang="sv-SE" dirty="0" err="1"/>
              <a:t>Rexbooker</a:t>
            </a:r>
            <a:r>
              <a:rPr lang="sv-SE" dirty="0"/>
              <a:t>)</a:t>
            </a:r>
          </a:p>
          <a:p>
            <a:pPr algn="l"/>
            <a:r>
              <a:rPr lang="sv-SE" dirty="0"/>
              <a:t>Rapportera avvikelser systematiskt</a:t>
            </a:r>
          </a:p>
          <a:p>
            <a:pPr algn="l"/>
            <a:r>
              <a:rPr lang="sv-SE" dirty="0"/>
              <a:t>Alla medarbetare ska rapportera avvikelser i samma system, för att upprätthålla och förbättra befintliga rutiner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1396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9955D6-F3FC-408A-51D0-1C236275F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18846"/>
          </a:xfrm>
        </p:spPr>
        <p:txBody>
          <a:bodyPr>
            <a:normAutofit fontScale="90000"/>
          </a:bodyPr>
          <a:lstStyle/>
          <a:p>
            <a:r>
              <a:rPr lang="sv-SE" dirty="0"/>
              <a:t>Alla medarbetare har ett ansvar för att arbetet utförs enligt gällande rutiner i ledningssystemet</a:t>
            </a:r>
            <a:br>
              <a:rPr lang="sv-SE" sz="4400" b="1" dirty="0"/>
            </a:br>
            <a:endParaRPr lang="sv-SE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E54CC70B-BF31-4A7B-F88E-D5583781AC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13658" y="1906534"/>
            <a:ext cx="11778342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OptiCell Solutions arbetar med kvalitetsledningssystem enligt SOSFS2011:9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Vi följer ett årshjul i vårt kvalitetsarbete</a:t>
            </a:r>
            <a:r>
              <a:rPr lang="sv-SE" altLang="sv-SE" dirty="0">
                <a:solidFill>
                  <a:srgbClr val="000000"/>
                </a:solidFill>
                <a:latin typeface="Aptos" panose="020B0004020202020204" pitchFamily="34" charset="0"/>
              </a:rPr>
              <a:t>. 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Årshjulet används för att systematiskt och fortlöpande utveckla och säkra verksamhetens kvalitet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Vi planerar, leder, kontrollerar, följer upp, utvärderar </a:t>
            </a:r>
            <a:r>
              <a:rPr lang="sv-SE" altLang="sv-SE" dirty="0">
                <a:solidFill>
                  <a:srgbClr val="000000"/>
                </a:solidFill>
                <a:latin typeface="Aptos" panose="020B0004020202020204" pitchFamily="34" charset="0"/>
              </a:rPr>
              <a:t>=&gt; 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kontinuerligt förbättrar vår verksamhet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sv-SE" altLang="sv-SE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Vårt mål är att erbjuda tjänster med god patientsäkerhet som ständigt utvecklas för att bli bättre</a:t>
            </a:r>
            <a:endParaRPr kumimoji="0" lang="sv-SE" altLang="sv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6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F09EB8-9448-C10D-CE81-636660D3E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140076"/>
          </a:xfrm>
        </p:spPr>
        <p:txBody>
          <a:bodyPr>
            <a:normAutofit fontScale="90000"/>
          </a:bodyPr>
          <a:lstStyle/>
          <a:p>
            <a:pPr defTabSz="957263">
              <a:spcBef>
                <a:spcPct val="20000"/>
              </a:spcBef>
              <a:spcAft>
                <a:spcPct val="30000"/>
              </a:spcAft>
              <a:defRPr/>
            </a:pPr>
            <a:r>
              <a:rPr lang="sv-SE" sz="4400" dirty="0"/>
              <a:t>Krav, att verksamheter som omfattas av hälso- och sjukvårdslagen ska ha ett ledningssystem</a:t>
            </a:r>
            <a:br>
              <a:rPr lang="sv-SE" sz="4400" dirty="0"/>
            </a:br>
            <a:br>
              <a:rPr lang="sv-SE" sz="4400" dirty="0"/>
            </a:br>
            <a:r>
              <a:rPr lang="sv-SE" sz="3100" kern="0" dirty="0">
                <a:latin typeface="+mn-lt"/>
              </a:rPr>
              <a:t>SOSFS 2011:9 Ledningssystem för systematiskt kvalitetsarbete</a:t>
            </a:r>
            <a:endParaRPr lang="sv-SE" sz="31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D0B39F5-C4B0-B414-A2B4-EB4D98E317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28610"/>
          <a:stretch/>
        </p:blipFill>
        <p:spPr bwMode="auto">
          <a:xfrm>
            <a:off x="3619851" y="3254829"/>
            <a:ext cx="4299155" cy="230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D871F981-E613-2EF3-5858-7E3F252BFDDB}"/>
              </a:ext>
            </a:extLst>
          </p:cNvPr>
          <p:cNvSpPr txBox="1"/>
          <p:nvPr/>
        </p:nvSpPr>
        <p:spPr>
          <a:xfrm>
            <a:off x="1197429" y="6030686"/>
            <a:ext cx="10156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dirty="0">
                <a:latin typeface="Arial" pitchFamily="34" charset="0"/>
                <a:cs typeface="Arial" pitchFamily="34" charset="0"/>
              </a:rPr>
              <a:t>Lag om kvalitets- och säkerhetsnormer vid hantering av mänskliga vävnader och celler (2008:286)</a:t>
            </a:r>
          </a:p>
        </p:txBody>
      </p:sp>
    </p:spTree>
    <p:extLst>
      <p:ext uri="{BB962C8B-B14F-4D97-AF65-F5344CB8AC3E}">
        <p14:creationId xmlns:p14="http://schemas.microsoft.com/office/powerpoint/2010/main" val="283263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208E3-6F5A-7C96-5D9C-C9537CC63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"/>
            <a:ext cx="10515600" cy="1480457"/>
          </a:xfrm>
        </p:spPr>
        <p:txBody>
          <a:bodyPr>
            <a:normAutofit fontScale="90000"/>
          </a:bodyPr>
          <a:lstStyle/>
          <a:p>
            <a:br>
              <a:rPr lang="sv-SE" sz="4400" kern="0" dirty="0">
                <a:latin typeface="+mn-lt"/>
                <a:cs typeface="Arial" pitchFamily="34" charset="0"/>
              </a:rPr>
            </a:br>
            <a:r>
              <a:rPr lang="sv-SE" sz="4400" kern="0" dirty="0">
                <a:latin typeface="+mn-lt"/>
                <a:cs typeface="Arial" pitchFamily="34" charset="0"/>
              </a:rPr>
              <a:t>Myndigheter som granskar verksamheten</a:t>
            </a:r>
            <a:br>
              <a:rPr lang="sv-SE" sz="4400" kern="0" dirty="0">
                <a:latin typeface="+mn-lt"/>
                <a:cs typeface="Arial" pitchFamily="34" charset="0"/>
              </a:rPr>
            </a:b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405591E-EBF4-F637-4DC3-AEDA473A0FAA}"/>
              </a:ext>
            </a:extLst>
          </p:cNvPr>
          <p:cNvSpPr txBox="1"/>
          <p:nvPr/>
        </p:nvSpPr>
        <p:spPr>
          <a:xfrm>
            <a:off x="1317171" y="4659086"/>
            <a:ext cx="409163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/>
            <a:r>
              <a:rPr lang="sv-SE" sz="2000" b="1" dirty="0"/>
              <a:t>Vid tillsynsbesök kontrolleras att: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vi uppfyller standardens krav?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våra rutiner finns beskrivna?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vi gör som vi beskrivit?</a:t>
            </a:r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C27097EE-0531-A2E3-9309-43C47B4E03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581134"/>
              </p:ext>
            </p:extLst>
          </p:nvPr>
        </p:nvGraphicFramePr>
        <p:xfrm>
          <a:off x="1556376" y="1480456"/>
          <a:ext cx="7704856" cy="2876475"/>
        </p:xfrm>
        <a:graphic>
          <a:graphicData uri="http://schemas.openxmlformats.org/drawingml/2006/table">
            <a:tbl>
              <a:tblPr firstRow="1" firstCol="1" bandRow="1"/>
              <a:tblGrid>
                <a:gridCol w="3816424">
                  <a:extLst>
                    <a:ext uri="{9D8B030D-6E8A-4147-A177-3AD203B41FA5}">
                      <a16:colId xmlns:a16="http://schemas.microsoft.com/office/drawing/2014/main" val="2421726774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73910047"/>
                    </a:ext>
                  </a:extLst>
                </a:gridCol>
              </a:tblGrid>
              <a:tr h="805573">
                <a:tc>
                  <a:txBody>
                    <a:bodyPr/>
                    <a:lstStyle/>
                    <a:p>
                      <a:pPr marL="109220" eaLnBrk="0" fontAlgn="base" hangingPunct="0">
                        <a:spcAft>
                          <a:spcPts val="720"/>
                        </a:spcAft>
                      </a:pPr>
                      <a:r>
                        <a:rPr lang="sv-SE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IVO</a:t>
                      </a:r>
                      <a:endParaRPr lang="sv-SE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Blodverksamhet</a:t>
                      </a:r>
                      <a:br>
                        <a:rPr lang="sv-SE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</a:br>
                      <a:r>
                        <a:rPr lang="sv-SE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Vävnadsinrättning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544139"/>
                  </a:ext>
                </a:extLst>
              </a:tr>
              <a:tr h="673240">
                <a:tc>
                  <a:txBody>
                    <a:bodyPr/>
                    <a:lstStyle/>
                    <a:p>
                      <a:pPr marL="199390" indent="-90170" eaLnBrk="0" fontAlgn="base" hangingPunct="0">
                        <a:spcAft>
                          <a:spcPts val="720"/>
                        </a:spcAft>
                      </a:pPr>
                      <a:r>
                        <a:rPr lang="sv-SE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Läkemedelsverket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Plasma till läkemedelsföretag</a:t>
                      </a:r>
                      <a:br>
                        <a:rPr lang="sv-SE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sv-SE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Vävnadsinrättning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2419741"/>
                  </a:ext>
                </a:extLst>
              </a:tr>
              <a:tr h="467000">
                <a:tc>
                  <a:txBody>
                    <a:bodyPr/>
                    <a:lstStyle/>
                    <a:p>
                      <a:pPr marL="199390" indent="-90170" eaLnBrk="0" fontAlgn="base" hangingPunct="0">
                        <a:spcAft>
                          <a:spcPts val="720"/>
                        </a:spcAft>
                      </a:pPr>
                      <a:r>
                        <a:rPr lang="sv-SE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Swedac 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Laboratorieanalyser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698092"/>
                  </a:ext>
                </a:extLst>
              </a:tr>
              <a:tr h="461995">
                <a:tc>
                  <a:txBody>
                    <a:bodyPr/>
                    <a:lstStyle/>
                    <a:p>
                      <a:pPr marL="199390" indent="-90170" eaLnBrk="0" fontAlgn="base" hangingPunct="0">
                        <a:spcAft>
                          <a:spcPts val="720"/>
                        </a:spcAft>
                      </a:pPr>
                      <a:r>
                        <a:rPr lang="sv-SE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JACIE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Allogena stamceller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505267"/>
                  </a:ext>
                </a:extLst>
              </a:tr>
              <a:tr h="468667">
                <a:tc>
                  <a:txBody>
                    <a:bodyPr/>
                    <a:lstStyle/>
                    <a:p>
                      <a:pPr marL="199390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EFI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Transplantationsimmunologi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274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03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4A02E-07B9-98C7-89CF-8631C1EDB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Interna revisioner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D91709-0384-E514-E841-E111A2367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814739"/>
            <a:ext cx="10515600" cy="4351338"/>
          </a:xfrm>
        </p:spPr>
        <p:txBody>
          <a:bodyPr/>
          <a:lstStyle/>
          <a:p>
            <a:r>
              <a:rPr lang="sv-SE" sz="2800" dirty="0">
                <a:cs typeface="Arial" pitchFamily="34" charset="0"/>
              </a:rPr>
              <a:t>Syftet är att se till att vi: </a:t>
            </a:r>
            <a:br>
              <a:rPr lang="sv-SE" sz="2800" dirty="0">
                <a:cs typeface="Arial" pitchFamily="34" charset="0"/>
              </a:rPr>
            </a:br>
            <a:r>
              <a:rPr lang="sv-SE" sz="2800" dirty="0">
                <a:cs typeface="Arial" pitchFamily="34" charset="0"/>
              </a:rPr>
              <a:t>- uppfyller kraven i författningarna</a:t>
            </a:r>
            <a:br>
              <a:rPr lang="sv-SE" sz="2800" dirty="0">
                <a:cs typeface="Arial" pitchFamily="34" charset="0"/>
              </a:rPr>
            </a:br>
            <a:r>
              <a:rPr lang="sv-SE" sz="2800" dirty="0">
                <a:cs typeface="Arial" pitchFamily="34" charset="0"/>
              </a:rPr>
              <a:t>- följer våra egna skrivna rutiner </a:t>
            </a:r>
            <a:br>
              <a:rPr lang="sv-SE" sz="2800" dirty="0">
                <a:cs typeface="Arial" pitchFamily="34" charset="0"/>
              </a:rPr>
            </a:br>
            <a:r>
              <a:rPr lang="sv-SE" sz="2800" dirty="0">
                <a:cs typeface="Arial" pitchFamily="34" charset="0"/>
              </a:rPr>
              <a:t>- inte arbetar efter rutiner som är oskrivna </a:t>
            </a:r>
            <a:endParaRPr lang="sv-SE" sz="2800" dirty="0"/>
          </a:p>
          <a:p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C49DF05E-815D-1C6C-2798-EFE50F358298}"/>
              </a:ext>
            </a:extLst>
          </p:cNvPr>
          <p:cNvSpPr txBox="1"/>
          <p:nvPr/>
        </p:nvSpPr>
        <p:spPr>
          <a:xfrm>
            <a:off x="1676400" y="4231244"/>
            <a:ext cx="94270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800" dirty="0">
                <a:cs typeface="Arial" pitchFamily="34" charset="0"/>
              </a:rPr>
              <a:t>När vi hittar avsteg från rutiner leder detta till åtgärder för att förbättra våra processer.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79722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BAD460-614E-4FAE-14FC-BFC2692B3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Dokumentstyrning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C059F4A-6C9F-F276-0283-4703C644A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399" y="1889219"/>
            <a:ext cx="8741229" cy="3523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Styr över de för verksamheten specifika dokumenten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Original lagras i </a:t>
            </a:r>
            <a:r>
              <a:rPr lang="sv-SE" sz="2400" dirty="0" err="1"/>
              <a:t>Rexbooker</a:t>
            </a:r>
            <a:endParaRPr lang="sv-SE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Godkända kopior, signerade i sidfot med datum och signatur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Handändringar i dokument får endast göras i akuta fall,</a:t>
            </a:r>
            <a:br>
              <a:rPr lang="sv-SE" sz="2400" dirty="0"/>
            </a:br>
            <a:r>
              <a:rPr lang="sv-SE" sz="2400" dirty="0"/>
              <a:t>ska vara daterad och signerad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Nyutgåva ska ges ut inom 2 månader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Privata lathundar ej tillåtna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Manuell dokumentation ska alltid ske med bläckpenna </a:t>
            </a:r>
          </a:p>
        </p:txBody>
      </p:sp>
    </p:spTree>
    <p:extLst>
      <p:ext uri="{BB962C8B-B14F-4D97-AF65-F5344CB8AC3E}">
        <p14:creationId xmlns:p14="http://schemas.microsoft.com/office/powerpoint/2010/main" val="351306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095904-DAD2-9B50-00B4-795117A1F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kern="1200" dirty="0"/>
              <a:t>			Dokumentkategorier</a:t>
            </a:r>
            <a:endParaRPr lang="sv-SE" dirty="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20191725-C362-4C50-277E-F894FA882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3">
              <a:buNone/>
            </a:pPr>
            <a:r>
              <a:rPr lang="sv-SE" sz="2600" b="1" dirty="0"/>
              <a:t>Styrande</a:t>
            </a:r>
            <a:r>
              <a:rPr lang="sv-SE" sz="2600" dirty="0"/>
              <a:t> dokument</a:t>
            </a:r>
            <a:endParaRPr lang="sv-SE" sz="2400" dirty="0"/>
          </a:p>
          <a:p>
            <a:pPr lvl="3">
              <a:buNone/>
            </a:pPr>
            <a:r>
              <a:rPr lang="sv-SE" sz="2400" dirty="0"/>
              <a:t>beskriver hur en analys eller process ska utföras</a:t>
            </a:r>
          </a:p>
          <a:p>
            <a:pPr lvl="3">
              <a:buNone/>
            </a:pPr>
            <a:r>
              <a:rPr lang="sv-SE" sz="2400" dirty="0"/>
              <a:t>ex. metodbeskrivningar, anvisningar, rutiner</a:t>
            </a:r>
          </a:p>
          <a:p>
            <a:pPr lvl="3">
              <a:buNone/>
            </a:pPr>
            <a:endParaRPr lang="sv-SE" sz="2400" dirty="0"/>
          </a:p>
          <a:p>
            <a:pPr lvl="3">
              <a:buNone/>
            </a:pPr>
            <a:r>
              <a:rPr lang="sv-SE" sz="2400" b="1" dirty="0"/>
              <a:t>Redovisande</a:t>
            </a:r>
            <a:r>
              <a:rPr lang="sv-SE" sz="2400" dirty="0"/>
              <a:t> dokument</a:t>
            </a:r>
          </a:p>
          <a:p>
            <a:pPr lvl="3">
              <a:buNone/>
            </a:pPr>
            <a:r>
              <a:rPr lang="sv-SE" sz="2400" dirty="0"/>
              <a:t>ex. revisionsrapporter, protokoll</a:t>
            </a:r>
          </a:p>
          <a:p>
            <a:pPr lvl="3">
              <a:buNone/>
            </a:pPr>
            <a:endParaRPr lang="sv-SE" sz="2400" dirty="0"/>
          </a:p>
          <a:p>
            <a:pPr lvl="3">
              <a:buNone/>
            </a:pPr>
            <a:r>
              <a:rPr lang="sv-SE" sz="2400" b="1" dirty="0"/>
              <a:t>Blankett</a:t>
            </a:r>
            <a:endParaRPr lang="sv-SE" sz="2400" dirty="0"/>
          </a:p>
          <a:p>
            <a:pPr lvl="3">
              <a:buNone/>
            </a:pPr>
            <a:r>
              <a:rPr lang="sv-SE" sz="2400" dirty="0"/>
              <a:t>ex. loggblad, underhållsschema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736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ECA022-A398-71E7-0885-67222999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kern="1200" dirty="0"/>
              <a:t>		Original - Giltiga dokument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CDFEB6-55AB-6D4F-60DB-672B304470F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00" y="1803854"/>
            <a:ext cx="10515600" cy="3065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dirty="0"/>
              <a:t>För att ett dokument ska vara giltigt ska det finnas:</a:t>
            </a:r>
            <a:br>
              <a:rPr lang="sv-SE" dirty="0"/>
            </a:br>
            <a:r>
              <a:rPr lang="sv-SE" dirty="0"/>
              <a:t>- Gäller från datum</a:t>
            </a:r>
            <a:br>
              <a:rPr lang="sv-SE" dirty="0"/>
            </a:br>
            <a:r>
              <a:rPr lang="sv-SE" dirty="0"/>
              <a:t>- Dokumentnummer</a:t>
            </a:r>
            <a:br>
              <a:rPr lang="sv-SE" dirty="0"/>
            </a:br>
            <a:r>
              <a:rPr lang="sv-SE" dirty="0"/>
              <a:t>- Utarbetad av</a:t>
            </a:r>
            <a:br>
              <a:rPr lang="sv-SE" dirty="0"/>
            </a:br>
            <a:r>
              <a:rPr lang="sv-SE" dirty="0"/>
              <a:t>- Godkänd av</a:t>
            </a:r>
          </a:p>
          <a:p>
            <a:pPr algn="l"/>
            <a:endParaRPr lang="sv-SE" dirty="0"/>
          </a:p>
          <a:p>
            <a:pPr marL="0" indent="0" algn="l">
              <a:buNone/>
            </a:pPr>
            <a:r>
              <a:rPr lang="sv-SE" dirty="0"/>
              <a:t>=&gt; dokumentstyrning</a:t>
            </a:r>
          </a:p>
        </p:txBody>
      </p:sp>
    </p:spTree>
    <p:extLst>
      <p:ext uri="{BB962C8B-B14F-4D97-AF65-F5344CB8AC3E}">
        <p14:creationId xmlns:p14="http://schemas.microsoft.com/office/powerpoint/2010/main" val="386755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38BD4C-F1DC-B01A-833E-E6172A4E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Medicinskt teknisk utrustning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5E28FDB-EB03-7B6E-727E-A4C58250C1FE}"/>
              </a:ext>
            </a:extLst>
          </p:cNvPr>
          <p:cNvSpPr txBox="1"/>
          <p:nvPr/>
        </p:nvSpPr>
        <p:spPr>
          <a:xfrm>
            <a:off x="2775858" y="1981199"/>
            <a:ext cx="658585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Innan driftsättning</a:t>
            </a:r>
          </a:p>
          <a:p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Leveranskontroll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Registrering i inventarielistan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Upprätta loggbok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895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6B5A8F-DD45-85A9-8109-DA466E4C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Loggbok ska innehålla uppgifter om: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C6720C-40AF-E928-DFFF-D0D54DFF3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028" y="1690688"/>
            <a:ext cx="9851571" cy="43513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Dokumentation på leverans/ankomstkontroll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Datum för driftstart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Avvikande händelser och andra åtgärder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Utfört underhåll, förebyggande underhåll (FU) alt. extern service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Bilagor t.ex. serviceprotokoll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Uppgifter om nästa service/kalibreringstillfälle ska finnas   </a:t>
            </a:r>
            <a:br>
              <a:rPr lang="sv-SE" dirty="0"/>
            </a:br>
            <a:r>
              <a:rPr lang="sv-SE" dirty="0"/>
              <a:t>tillgänglig på utrustningen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3892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492</Words>
  <Application>Microsoft Office PowerPoint</Application>
  <PresentationFormat>Bredbild</PresentationFormat>
  <Paragraphs>74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Wingdings</vt:lpstr>
      <vt:lpstr>Office-tema</vt:lpstr>
      <vt:lpstr>Ledningssystem</vt:lpstr>
      <vt:lpstr>Krav, att verksamheter som omfattas av hälso- och sjukvårdslagen ska ha ett ledningssystem  SOSFS 2011:9 Ledningssystem för systematiskt kvalitetsarbete</vt:lpstr>
      <vt:lpstr> Myndigheter som granskar verksamheten </vt:lpstr>
      <vt:lpstr>   Interna revisioner</vt:lpstr>
      <vt:lpstr>   Dokumentstyrning</vt:lpstr>
      <vt:lpstr>   Dokumentkategorier</vt:lpstr>
      <vt:lpstr>  Original - Giltiga dokument</vt:lpstr>
      <vt:lpstr>  Medicinskt teknisk utrustning</vt:lpstr>
      <vt:lpstr> Loggbok ska innehålla uppgifter om:</vt:lpstr>
      <vt:lpstr>   Behörigheter (körkort)</vt:lpstr>
      <vt:lpstr>    Avvikelser</vt:lpstr>
      <vt:lpstr>Alla medarbetare har ett ansvar för att arbetet utförs enligt gällande rutiner i ledningssystemet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Jarmo Henriksson</dc:creator>
  <cp:lastModifiedBy>Jarmo Henriksson</cp:lastModifiedBy>
  <cp:revision>12</cp:revision>
  <dcterms:created xsi:type="dcterms:W3CDTF">2024-06-24T15:03:32Z</dcterms:created>
  <dcterms:modified xsi:type="dcterms:W3CDTF">2024-09-24T12:42:13Z</dcterms:modified>
</cp:coreProperties>
</file>